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7" r:id="rId3"/>
    <p:sldId id="269" r:id="rId4"/>
    <p:sldId id="270" r:id="rId5"/>
    <p:sldId id="260" r:id="rId6"/>
    <p:sldId id="284" r:id="rId7"/>
    <p:sldId id="271" r:id="rId8"/>
    <p:sldId id="273" r:id="rId9"/>
    <p:sldId id="276" r:id="rId10"/>
    <p:sldId id="267" r:id="rId11"/>
    <p:sldId id="285" r:id="rId12"/>
    <p:sldId id="286" r:id="rId13"/>
    <p:sldId id="278" r:id="rId14"/>
    <p:sldId id="279" r:id="rId15"/>
    <p:sldId id="288" r:id="rId16"/>
    <p:sldId id="287" r:id="rId17"/>
    <p:sldId id="280" r:id="rId18"/>
    <p:sldId id="282" r:id="rId19"/>
    <p:sldId id="283" r:id="rId20"/>
    <p:sldId id="281" r:id="rId21"/>
    <p:sldId id="268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5182" userDrawn="1">
          <p15:clr>
            <a:srgbClr val="A4A3A4"/>
          </p15:clr>
        </p15:guide>
        <p15:guide id="2" pos="76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icolas Martignole" initials="N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8828"/>
  </p:normalViewPr>
  <p:slideViewPr>
    <p:cSldViewPr snapToGrid="0" snapToObjects="1">
      <p:cViewPr varScale="1">
        <p:scale>
          <a:sx n="45" d="100"/>
          <a:sy n="45" d="100"/>
        </p:scale>
        <p:origin x="232" y="656"/>
      </p:cViewPr>
      <p:guideLst>
        <p:guide orient="horz" pos="5182"/>
        <p:guide pos="76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17" d="100"/>
          <a:sy n="117" d="100"/>
        </p:scale>
        <p:origin x="420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998F27F4-B2B5-BE41-A939-309DA364EA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AC7F5D4-419D-F345-BD70-1DD3BEE4B7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F2C6C-7AE0-1644-95E8-E349B94E8A1A}" type="datetimeFigureOut">
              <a:rPr lang="fr-FR" smtClean="0"/>
              <a:t>17/04/2018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3288729-FC2F-E548-AB20-DD7E227D19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7858511-9985-D648-B398-ADCA853D93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D3C73-6B1B-C545-B8FF-994BC4778E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58182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gif>
</file>

<file path=ppt/media/image18.gif>
</file>

<file path=ppt/media/image19.png>
</file>

<file path=ppt/media/image2.png>
</file>

<file path=ppt/media/image20.gif>
</file>

<file path=ppt/media/image21.gif>
</file>

<file path=ppt/media/image22.png>
</file>

<file path=ppt/media/image23.png>
</file>

<file path=ppt/media/image24.tiff>
</file>

<file path=ppt/media/image25.tiff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Facilité d’installation (1 commande NPM)</a:t>
            </a:r>
          </a:p>
          <a:p>
            <a:r>
              <a:rPr lang="fr-FR" dirty="0"/>
              <a:t>Facilité d’écriture des tests avec une API agréable à utiliser</a:t>
            </a:r>
          </a:p>
          <a:p>
            <a:r>
              <a:rPr lang="fr-FR" dirty="0"/>
              <a:t>Facilité d’exécution des tests (en locale et en CI)</a:t>
            </a:r>
          </a:p>
          <a:p>
            <a:r>
              <a:rPr lang="fr-FR" dirty="0"/>
              <a:t>Facilité de </a:t>
            </a:r>
            <a:r>
              <a:rPr lang="fr-FR" dirty="0" err="1"/>
              <a:t>débuggage</a:t>
            </a:r>
            <a:endParaRPr lang="fr-FR" dirty="0"/>
          </a:p>
          <a:p>
            <a:r>
              <a:rPr lang="fr-FR" dirty="0"/>
              <a:t>N’utilise pas </a:t>
            </a:r>
            <a:r>
              <a:rPr lang="fr-FR" dirty="0" err="1"/>
              <a:t>Selenium</a:t>
            </a:r>
            <a:r>
              <a:rPr lang="fr-FR" dirty="0"/>
              <a:t> ! </a:t>
            </a:r>
          </a:p>
        </p:txBody>
      </p:sp>
    </p:spTree>
    <p:extLst>
      <p:ext uri="{BB962C8B-B14F-4D97-AF65-F5344CB8AC3E}">
        <p14:creationId xmlns:p14="http://schemas.microsoft.com/office/powerpoint/2010/main" val="916852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3998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1338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9511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9848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Expérience de gens qui font du </a:t>
            </a:r>
            <a:r>
              <a:rPr lang="fr-FR" dirty="0" err="1"/>
              <a:t>React</a:t>
            </a:r>
            <a:r>
              <a:rPr lang="fr-FR" dirty="0"/>
              <a:t>/</a:t>
            </a:r>
            <a:r>
              <a:rPr lang="fr-FR" dirty="0" err="1"/>
              <a:t>Angular</a:t>
            </a:r>
            <a:r>
              <a:rPr lang="fr-FR" dirty="0"/>
              <a:t>/</a:t>
            </a:r>
            <a:r>
              <a:rPr lang="fr-FR" dirty="0" err="1"/>
              <a:t>VueJS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1222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Toujours en beta</a:t>
            </a:r>
          </a:p>
          <a:p>
            <a:endParaRPr lang="fr-FR" dirty="0"/>
          </a:p>
          <a:p>
            <a:r>
              <a:rPr lang="fr-FR" dirty="0"/>
              <a:t>Support tab, multi page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389021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4406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5255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re et sous-titre avec ima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e du titre"/>
          <p:cNvSpPr txBox="1">
            <a:spLocks noGrp="1"/>
          </p:cNvSpPr>
          <p:nvPr>
            <p:ph type="title"/>
          </p:nvPr>
        </p:nvSpPr>
        <p:spPr>
          <a:xfrm>
            <a:off x="1463959" y="3432813"/>
            <a:ext cx="21456081" cy="3869753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+mn-lt"/>
                <a:ea typeface="+mn-ea"/>
                <a:cs typeface="+mn-cs"/>
                <a:sym typeface="Montserrat-Bold"/>
              </a:defRPr>
            </a:lvl1pPr>
          </a:lstStyle>
          <a:p>
            <a:r>
              <a:t>Texte du titre</a:t>
            </a:r>
          </a:p>
        </p:txBody>
      </p:sp>
      <p:sp>
        <p:nvSpPr>
          <p:cNvPr id="16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2961556" y="7874628"/>
            <a:ext cx="14716126" cy="284438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5100">
                <a:latin typeface="+mj-lt"/>
                <a:ea typeface="+mj-ea"/>
                <a:cs typeface="+mj-cs"/>
                <a:sym typeface="Montserrat-Regular"/>
              </a:defRPr>
            </a:lvl1pPr>
            <a:lvl2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2pPr>
            <a:lvl3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3pPr>
            <a:lvl4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4pPr>
            <a:lvl5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7" name="Rectangle"/>
          <p:cNvSpPr/>
          <p:nvPr/>
        </p:nvSpPr>
        <p:spPr>
          <a:xfrm>
            <a:off x="-54551" y="12917434"/>
            <a:ext cx="24475242" cy="848168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8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#DevoxxFR"/>
          <p:cNvSpPr txBox="1"/>
          <p:nvPr/>
        </p:nvSpPr>
        <p:spPr>
          <a:xfrm>
            <a:off x="243933" y="13100105"/>
            <a:ext cx="3485385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0" marR="0" lvl="0" indent="0" algn="l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@</a:t>
            </a:r>
            <a:r>
              <a:rPr lang="fr-FR" dirty="0" err="1"/>
              <a:t>rodbung</a:t>
            </a:r>
            <a:endParaRPr lang="fr-FR" dirty="0"/>
          </a:p>
        </p:txBody>
      </p:sp>
      <p:sp>
        <p:nvSpPr>
          <p:cNvPr id="2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pecial">
    <p:bg>
      <p:bgPr>
        <a:gradFill flip="none" rotWithShape="1">
          <a:gsLst>
            <a:gs pos="0">
              <a:schemeClr val="accent5">
                <a:hueOff val="101205"/>
                <a:satOff val="-13598"/>
                <a:lumOff val="23877"/>
              </a:schemeClr>
            </a:gs>
            <a:gs pos="100000">
              <a:srgbClr val="7F111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23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5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54" name="Texte niveau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  <p:extLst>
      <p:ext uri="{BB962C8B-B14F-4D97-AF65-F5344CB8AC3E}">
        <p14:creationId xmlns:p14="http://schemas.microsoft.com/office/powerpoint/2010/main" val="268993270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e">
    <p:bg>
      <p:bgPr>
        <a:gradFill flip="none" rotWithShape="1">
          <a:gsLst>
            <a:gs pos="0">
              <a:srgbClr val="7F1111"/>
            </a:gs>
            <a:gs pos="100000">
              <a:srgbClr val="DB183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duotone factory of dev.png"/>
          <p:cNvSpPr>
            <a:spLocks noGrp="1"/>
          </p:cNvSpPr>
          <p:nvPr>
            <p:ph type="pic" sz="half" idx="13"/>
          </p:nvPr>
        </p:nvSpPr>
        <p:spPr>
          <a:xfrm>
            <a:off x="12495609" y="898481"/>
            <a:ext cx="7489362" cy="11555016"/>
          </a:xfrm>
          <a:prstGeom prst="rect">
            <a:avLst/>
          </a:prstGeom>
          <a:ln w="1016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8" name="Texte du titre"/>
          <p:cNvSpPr txBox="1">
            <a:spLocks noGrp="1"/>
          </p:cNvSpPr>
          <p:nvPr>
            <p:ph type="title"/>
          </p:nvPr>
        </p:nvSpPr>
        <p:spPr>
          <a:xfrm>
            <a:off x="1227725" y="892968"/>
            <a:ext cx="10660666" cy="5607845"/>
          </a:xfrm>
          <a:prstGeom prst="rect">
            <a:avLst/>
          </a:prstGeom>
        </p:spPr>
        <p:txBody>
          <a:bodyPr anchor="b"/>
          <a:lstStyle/>
          <a:p>
            <a:r>
              <a:t>Texte du titre</a:t>
            </a:r>
          </a:p>
        </p:txBody>
      </p:sp>
      <p:sp>
        <p:nvSpPr>
          <p:cNvPr id="109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97265"/>
            <a:ext cx="7500938" cy="5786439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1pPr>
            <a:lvl2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2pPr>
            <a:lvl3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3pPr>
            <a:lvl4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4pPr>
            <a:lvl5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10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11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1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63534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et texte 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"/>
          <p:cNvSpPr/>
          <p:nvPr/>
        </p:nvSpPr>
        <p:spPr>
          <a:xfrm>
            <a:off x="3012281" y="6752587"/>
            <a:ext cx="18359438" cy="210826"/>
          </a:xfrm>
          <a:prstGeom prst="rect">
            <a:avLst/>
          </a:prstGeom>
          <a:solidFill>
            <a:srgbClr val="EDAF1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sp>
        <p:nvSpPr>
          <p:cNvPr id="62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63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#DevoxxFR"/>
          <p:cNvSpPr txBox="1"/>
          <p:nvPr/>
        </p:nvSpPr>
        <p:spPr>
          <a:xfrm>
            <a:off x="200890" y="13100107"/>
            <a:ext cx="4317322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0" marR="0" lvl="0" indent="0" algn="l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@</a:t>
            </a:r>
            <a:r>
              <a:rPr lang="fr-FR" dirty="0" err="1"/>
              <a:t>rodbung</a:t>
            </a:r>
            <a:endParaRPr lang="fr-FR" dirty="0"/>
          </a:p>
        </p:txBody>
      </p:sp>
      <p:sp>
        <p:nvSpPr>
          <p:cNvPr id="6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66" name="Texte du titre"/>
          <p:cNvSpPr txBox="1">
            <a:spLocks noGrp="1"/>
          </p:cNvSpPr>
          <p:nvPr>
            <p:ph type="title"/>
          </p:nvPr>
        </p:nvSpPr>
        <p:spPr>
          <a:xfrm>
            <a:off x="3054805" y="3954596"/>
            <a:ext cx="18256531" cy="1786067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Centré">
    <p:bg>
      <p:bgPr>
        <a:solidFill>
          <a:schemeClr val="accent5">
            <a:satOff val="19767"/>
            <a:lumOff val="-2349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e du titre"/>
          <p:cNvSpPr txBox="1">
            <a:spLocks noGrp="1"/>
          </p:cNvSpPr>
          <p:nvPr>
            <p:ph type="title"/>
          </p:nvPr>
        </p:nvSpPr>
        <p:spPr>
          <a:xfrm>
            <a:off x="1355816" y="3438815"/>
            <a:ext cx="21672368" cy="6838370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86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87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#DevoxxFR"/>
          <p:cNvSpPr txBox="1"/>
          <p:nvPr/>
        </p:nvSpPr>
        <p:spPr>
          <a:xfrm>
            <a:off x="200890" y="13100107"/>
            <a:ext cx="4263534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0" marR="0" lvl="0" indent="0" algn="l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@</a:t>
            </a:r>
            <a:r>
              <a:rPr lang="fr-FR" dirty="0" err="1"/>
              <a:t>rodbung</a:t>
            </a:r>
            <a:endParaRPr lang="fr-FR" dirty="0"/>
          </a:p>
        </p:txBody>
      </p:sp>
      <p:sp>
        <p:nvSpPr>
          <p:cNvPr id="8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Centré degradé deux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e du titre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9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98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99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#DevoxxFR"/>
          <p:cNvSpPr txBox="1"/>
          <p:nvPr/>
        </p:nvSpPr>
        <p:spPr>
          <a:xfrm>
            <a:off x="200890" y="13100107"/>
            <a:ext cx="5719853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 @</a:t>
            </a:r>
            <a:r>
              <a:rPr lang="fr-FR" dirty="0" err="1"/>
              <a:t>rodbung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Haut copi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e du titre"/>
          <p:cNvSpPr txBox="1">
            <a:spLocks noGrp="1"/>
          </p:cNvSpPr>
          <p:nvPr>
            <p:ph type="title"/>
          </p:nvPr>
        </p:nvSpPr>
        <p:spPr>
          <a:xfrm>
            <a:off x="4387453" y="1928812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132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33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3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Haut copie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e du titre"/>
          <p:cNvSpPr txBox="1">
            <a:spLocks noGrp="1"/>
          </p:cNvSpPr>
          <p:nvPr>
            <p:ph type="title"/>
          </p:nvPr>
        </p:nvSpPr>
        <p:spPr>
          <a:xfrm>
            <a:off x="4387453" y="1928812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143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44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46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 photos">
    <p:bg>
      <p:bgPr>
        <a:solidFill>
          <a:srgbClr val="7F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duotone code.png"/>
          <p:cNvSpPr>
            <a:spLocks noGrp="1"/>
          </p:cNvSpPr>
          <p:nvPr>
            <p:ph type="pic" sz="quarter" idx="13"/>
          </p:nvPr>
        </p:nvSpPr>
        <p:spPr>
          <a:xfrm>
            <a:off x="12513468" y="6983015"/>
            <a:ext cx="7500939" cy="54828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0" name="duotone city.png"/>
          <p:cNvSpPr>
            <a:spLocks noGrp="1"/>
          </p:cNvSpPr>
          <p:nvPr>
            <p:ph type="pic" sz="quarter" idx="14"/>
          </p:nvPr>
        </p:nvSpPr>
        <p:spPr>
          <a:xfrm>
            <a:off x="12513468" y="892968"/>
            <a:ext cx="7500939" cy="54828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1" name="duotone factory of dev.png"/>
          <p:cNvSpPr>
            <a:spLocks noGrp="1"/>
          </p:cNvSpPr>
          <p:nvPr>
            <p:ph type="pic" sz="half" idx="15"/>
          </p:nvPr>
        </p:nvSpPr>
        <p:spPr>
          <a:xfrm>
            <a:off x="4387453" y="892968"/>
            <a:ext cx="7500938" cy="115728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2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93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9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ita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-Gilles Allain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>
            <a:spAutoFit/>
          </a:bodyPr>
          <a:lstStyle>
            <a:lvl1pPr algn="ctr">
              <a:spcBef>
                <a:spcPts val="0"/>
              </a:spcBef>
              <a:defRPr sz="3200" i="1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-Gilles Allain</a:t>
            </a:r>
          </a:p>
        </p:txBody>
      </p:sp>
      <p:sp>
        <p:nvSpPr>
          <p:cNvPr id="203" name="« Saisissez une citation ici. »"/>
          <p:cNvSpPr txBox="1">
            <a:spLocks noGrp="1"/>
          </p:cNvSpPr>
          <p:nvPr>
            <p:ph type="body" sz="quarter" idx="14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 anchor="ctr">
            <a:spAutoFit/>
          </a:bodyPr>
          <a:lstStyle>
            <a:lvl1pPr algn="ctr">
              <a:spcBef>
                <a:spcPts val="0"/>
              </a:spcBef>
              <a:defRPr sz="5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« Saisissez une citation ici. » </a:t>
            </a:r>
          </a:p>
        </p:txBody>
      </p:sp>
      <p:sp>
        <p:nvSpPr>
          <p:cNvPr id="204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205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20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erge">
    <p:bg>
      <p:bgPr>
        <a:solidFill>
          <a:srgbClr val="7F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F1111"/>
            </a:gs>
            <a:gs pos="100000">
              <a:srgbClr val="F9002E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>
            <a:spLocks noGrp="1"/>
          </p:cNvSpPr>
          <p:nvPr>
            <p:ph type="title"/>
          </p:nvPr>
        </p:nvSpPr>
        <p:spPr>
          <a:xfrm>
            <a:off x="4833937" y="136442"/>
            <a:ext cx="14716126" cy="2579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3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4" name="logo-texte-devoxx-france-400.png" descr="logo-texte-devoxx-france-400.png"/>
          <p:cNvPicPr>
            <a:picLocks noChangeAspect="1"/>
          </p:cNvPicPr>
          <p:nvPr/>
        </p:nvPicPr>
        <p:blipFill>
          <a:blip r:embed="rId15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55943" y="13019484"/>
            <a:ext cx="454255" cy="4857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>
                <a:latin typeface="+mj-lt"/>
                <a:ea typeface="+mj-ea"/>
                <a:cs typeface="+mj-cs"/>
                <a:sym typeface="Montserrat-Regular"/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6" name="#DevoxxFR"/>
          <p:cNvSpPr txBox="1"/>
          <p:nvPr/>
        </p:nvSpPr>
        <p:spPr>
          <a:xfrm>
            <a:off x="200890" y="13100107"/>
            <a:ext cx="3492569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0" marR="0" lvl="0" indent="0" algn="l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@</a:t>
            </a:r>
            <a:r>
              <a:rPr lang="fr-FR" dirty="0" err="1"/>
              <a:t>rodbung</a:t>
            </a:r>
            <a:endParaRPr lang="fr-FR" dirty="0"/>
          </a:p>
        </p:txBody>
      </p:sp>
      <p:sp>
        <p:nvSpPr>
          <p:cNvPr id="7" name="Texte niveau 1…"/>
          <p:cNvSpPr txBox="1">
            <a:spLocks noGrp="1"/>
          </p:cNvSpPr>
          <p:nvPr>
            <p:ph type="body" idx="1"/>
          </p:nvPr>
        </p:nvSpPr>
        <p:spPr>
          <a:xfrm>
            <a:off x="3487082" y="2941773"/>
            <a:ext cx="17409836" cy="9606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normAutofit/>
          </a:bodyPr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8" name="Rectangle"/>
          <p:cNvSpPr/>
          <p:nvPr/>
        </p:nvSpPr>
        <p:spPr>
          <a:xfrm>
            <a:off x="-7640" y="2483573"/>
            <a:ext cx="24855102" cy="88882"/>
          </a:xfrm>
          <a:prstGeom prst="rect">
            <a:avLst/>
          </a:prstGeom>
          <a:solidFill>
            <a:srgbClr val="EDAF1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9" r:id="rId5"/>
    <p:sldLayoutId id="2147483660" r:id="rId6"/>
    <p:sldLayoutId id="2147483664" r:id="rId7"/>
    <p:sldLayoutId id="2147483665" r:id="rId8"/>
    <p:sldLayoutId id="2147483667" r:id="rId9"/>
    <p:sldLayoutId id="2147483668" r:id="rId10"/>
    <p:sldLayoutId id="2147483669" r:id="rId11"/>
    <p:sldLayoutId id="214748367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9pPr>
    </p:titleStyle>
    <p:bodyStyle>
      <a:lvl1pPr marL="0" marR="0" indent="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1pPr>
      <a:lvl2pPr marL="0" marR="0" indent="2286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2pPr>
      <a:lvl3pPr marL="0" marR="0" indent="4572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3pPr>
      <a:lvl4pPr marL="0" marR="0" indent="6858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4pPr>
      <a:lvl5pPr marL="0" marR="0" indent="9144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5pPr>
      <a:lvl6pPr marL="0" marR="0" indent="11430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6pPr>
      <a:lvl7pPr marL="0" marR="0" indent="13716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7pPr>
      <a:lvl8pPr marL="0" marR="0" indent="16002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8pPr>
      <a:lvl9pPr marL="0" marR="0" indent="18288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hmutov/cypress-react-unit-tes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hyperlink" Target="https://github.com/bahmutov/cypress-hyperapp-unit-test" TargetMode="External"/><Relationship Id="rId4" Type="http://schemas.openxmlformats.org/officeDocument/2006/relationships/hyperlink" Target="https://github.com/bahmutov/cypress-vue-unit-tes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lianburr/cypress-match-screensho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4.tiff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ypress.io/plugin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npmtrends.com/cypress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ypress.io/guides/references/trade-off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xpedia.wd5.myworkdayjobs.com/search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ypress.io/" TargetMode="External"/><Relationship Id="rId7" Type="http://schemas.openxmlformats.org/officeDocument/2006/relationships/hyperlink" Target="https://www.youtube.com/watch?v=C1D94jWy8u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youtube.com/watch?v=5FnalKRjpZk" TargetMode="External"/><Relationship Id="rId5" Type="http://schemas.openxmlformats.org/officeDocument/2006/relationships/hyperlink" Target="https://www.youtube.com/watch?v=5XQOK0v_YRE" TargetMode="External"/><Relationship Id="rId4" Type="http://schemas.openxmlformats.org/officeDocument/2006/relationships/hyperlink" Target="https://github.com/cypress-io/cypress-example-recipes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e_man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thinkster/realworld" TargetMode="External"/><Relationship Id="rId2" Type="http://schemas.openxmlformats.org/officeDocument/2006/relationships/hyperlink" Target="https://cfp.devoxx.f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Devoxx France 2017…"/>
          <p:cNvSpPr txBox="1">
            <a:spLocks noGrp="1"/>
          </p:cNvSpPr>
          <p:nvPr>
            <p:ph type="ctrTitle"/>
          </p:nvPr>
        </p:nvSpPr>
        <p:spPr>
          <a:xfrm>
            <a:off x="3072892" y="4923124"/>
            <a:ext cx="18220355" cy="386975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+mj-lt"/>
                <a:ea typeface="+mj-ea"/>
                <a:cs typeface="+mj-cs"/>
                <a:sym typeface="Montserrat-Regular"/>
              </a:defRPr>
            </a:pPr>
            <a:r>
              <a:rPr lang="fr-FR" dirty="0"/>
              <a:t>Accélérez vos tests End-To-End avec </a:t>
            </a:r>
            <a:r>
              <a:rPr lang="fr-FR" dirty="0" err="1"/>
              <a:t>Cypress</a:t>
            </a:r>
            <a:endParaRPr dirty="0"/>
          </a:p>
          <a:p>
            <a:pPr>
              <a:defRPr>
                <a:latin typeface="+mj-lt"/>
                <a:ea typeface="+mj-ea"/>
                <a:cs typeface="+mj-cs"/>
                <a:sym typeface="Montserrat-Regular"/>
              </a:defRPr>
            </a:pPr>
            <a:endParaRPr dirty="0"/>
          </a:p>
        </p:txBody>
      </p:sp>
      <p:sp>
        <p:nvSpPr>
          <p:cNvPr id="250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52057" y="13019484"/>
            <a:ext cx="262027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Live Demo"/>
          <p:cNvSpPr txBox="1">
            <a:spLocks noGrp="1"/>
          </p:cNvSpPr>
          <p:nvPr>
            <p:ph type="title"/>
          </p:nvPr>
        </p:nvSpPr>
        <p:spPr>
          <a:xfrm>
            <a:off x="1346886" y="3438815"/>
            <a:ext cx="21672368" cy="6838370"/>
          </a:xfrm>
          <a:prstGeom prst="rect">
            <a:avLst/>
          </a:prstGeom>
        </p:spPr>
        <p:txBody>
          <a:bodyPr/>
          <a:lstStyle/>
          <a:p>
            <a:r>
              <a:t>Live Demo</a:t>
            </a:r>
          </a:p>
        </p:txBody>
      </p:sp>
      <p:sp>
        <p:nvSpPr>
          <p:cNvPr id="293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69773" y="13019484"/>
            <a:ext cx="426594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8062BDF-1F98-5448-9FF6-258752540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818" y="1101969"/>
            <a:ext cx="18042503" cy="1017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61435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Résumé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0" y="3211970"/>
            <a:ext cx="14426559" cy="9606344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Test de flow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Test page unique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Intercepter et </a:t>
            </a:r>
            <a:r>
              <a:rPr lang="fr-FR" dirty="0" err="1"/>
              <a:t>stubber</a:t>
            </a:r>
            <a:r>
              <a:rPr lang="fr-FR" dirty="0"/>
              <a:t> les requêtes XHR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Enrichir le comportement de </a:t>
            </a:r>
            <a:r>
              <a:rPr lang="fr-FR" dirty="0" err="1"/>
              <a:t>Cypress</a:t>
            </a:r>
            <a:r>
              <a:rPr lang="fr-FR" dirty="0"/>
              <a:t> avec les </a:t>
            </a:r>
            <a:r>
              <a:rPr lang="fr-FR" i="1" dirty="0"/>
              <a:t>custom </a:t>
            </a:r>
            <a:r>
              <a:rPr lang="fr-FR" i="1" dirty="0" err="1"/>
              <a:t>commands</a:t>
            </a:r>
            <a:endParaRPr lang="fr-FR" i="1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Se mettre dans l’état que l’on souhaite sans utiliser l’UI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Lancer les tests via l’interface ou en mode </a:t>
            </a:r>
            <a:r>
              <a:rPr lang="fr-FR" i="1" dirty="0" err="1"/>
              <a:t>headless</a:t>
            </a:r>
            <a:endParaRPr lang="fr-FR" i="1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Le </a:t>
            </a:r>
            <a:r>
              <a:rPr lang="fr-FR" dirty="0" err="1"/>
              <a:t>dashboard</a:t>
            </a:r>
            <a:r>
              <a:rPr lang="fr-FR" dirty="0"/>
              <a:t> service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r>
              <a:rPr lang="fr-FR" dirty="0"/>
              <a:t>  </a:t>
            </a:r>
          </a:p>
          <a:p>
            <a:pPr defTabSz="649009">
              <a:spcBef>
                <a:spcPts val="4600"/>
              </a:spcBef>
              <a:defRPr sz="3792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06040336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5122" name="Picture 2" descr="https://78.media.tumblr.com/7522db2557d31e33684a05e7dc097992/tumblr_n0xm24qMfD1rb2l1co2_r1_400.gif">
            <a:extLst>
              <a:ext uri="{FF2B5EF4-FFF2-40B4-BE49-F238E27FC236}">
                <a16:creationId xmlns:a16="http://schemas.microsoft.com/office/drawing/2014/main" id="{04AAC44F-ADC9-5D44-98C3-726C47455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389" y="2521364"/>
            <a:ext cx="11405222" cy="826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181355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747593">
              <a:defRPr sz="10192"/>
            </a:lvl1pPr>
          </a:lstStyle>
          <a:p>
            <a:r>
              <a:rPr lang="fr-FR" dirty="0"/>
              <a:t>Test unitaires de composant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360793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 err="1">
                <a:hlinkClick r:id="rId3"/>
              </a:rPr>
              <a:t>React</a:t>
            </a:r>
            <a:r>
              <a:rPr lang="fr-FR" dirty="0"/>
              <a:t>, </a:t>
            </a:r>
            <a:r>
              <a:rPr lang="fr-FR" dirty="0">
                <a:hlinkClick r:id="rId4"/>
              </a:rPr>
              <a:t>Vue</a:t>
            </a:r>
            <a:r>
              <a:rPr lang="fr-FR" dirty="0"/>
              <a:t>, </a:t>
            </a:r>
            <a:r>
              <a:rPr lang="fr-FR" dirty="0" err="1">
                <a:hlinkClick r:id="rId5"/>
              </a:rPr>
              <a:t>Hyperapp</a:t>
            </a: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</a:t>
            </a:r>
          </a:p>
          <a:p>
            <a:pPr defTabSz="649009">
              <a:spcBef>
                <a:spcPts val="4600"/>
              </a:spcBef>
              <a:defRPr sz="3792"/>
            </a:pPr>
            <a:endParaRPr b="1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2E9CE8D-50C4-C44A-A959-EB730BA2E0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350" y="3733800"/>
            <a:ext cx="14681200" cy="7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429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747593">
              <a:defRPr sz="10192"/>
            </a:lvl1pPr>
          </a:lstStyle>
          <a:p>
            <a:r>
              <a:rPr lang="fr-FR" dirty="0"/>
              <a:t>Test de régression visuel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360793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b="1" dirty="0">
                <a:hlinkClick r:id="rId3"/>
              </a:rPr>
              <a:t>cypress-match-screenshot</a:t>
            </a:r>
            <a:r>
              <a:rPr lang="fr-FR" b="1" dirty="0"/>
              <a:t> 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</a:t>
            </a:r>
          </a:p>
          <a:p>
            <a:pPr defTabSz="649009">
              <a:spcBef>
                <a:spcPts val="4600"/>
              </a:spcBef>
              <a:defRPr sz="3792"/>
            </a:pPr>
            <a:endParaRPr b="1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B9E5F55-2412-5F47-8D51-5306C25BB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288" y="7032625"/>
            <a:ext cx="9728200" cy="11938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2D4EF1E-C444-DC48-BF89-4641751948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55302" y="2966442"/>
            <a:ext cx="4887928" cy="932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79188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Les plugins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9606344"/>
          </a:xfrm>
          <a:prstGeom prst="rect">
            <a:avLst/>
          </a:prstGeom>
        </p:spPr>
        <p:txBody>
          <a:bodyPr/>
          <a:lstStyle/>
          <a:p>
            <a:pPr defTabSz="649009">
              <a:spcBef>
                <a:spcPts val="4600"/>
              </a:spcBef>
              <a:defRPr sz="3792"/>
            </a:pPr>
            <a:r>
              <a:rPr lang="fr-FR" dirty="0">
                <a:hlinkClick r:id="rId3"/>
              </a:rPr>
              <a:t>https://docs.cypress.io/plugins/</a:t>
            </a:r>
            <a:endParaRPr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 err="1"/>
              <a:t>Typescript</a:t>
            </a:r>
            <a:endParaRPr lang="fr-FR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 err="1"/>
              <a:t>Cucumber</a:t>
            </a: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</a:t>
            </a:r>
          </a:p>
          <a:p>
            <a:pPr defTabSz="649009">
              <a:spcBef>
                <a:spcPts val="4600"/>
              </a:spcBef>
              <a:defRPr sz="3792"/>
            </a:pPr>
            <a:endParaRPr b="1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EFBEEB26-0150-424E-86EA-CB2B9AD4C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441" y="6035307"/>
            <a:ext cx="10661397" cy="334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55867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La communauté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BBA33F5-4940-954A-9873-B6F42509A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024" y="2716426"/>
            <a:ext cx="13561456" cy="872420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6305295-89B0-4343-9550-B577090157D8}"/>
              </a:ext>
            </a:extLst>
          </p:cNvPr>
          <p:cNvSpPr txBox="1"/>
          <p:nvPr/>
        </p:nvSpPr>
        <p:spPr>
          <a:xfrm>
            <a:off x="7032846" y="11773203"/>
            <a:ext cx="10323338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lang="fr-FR" dirty="0">
                <a:hlinkClick r:id="rId4"/>
              </a:rPr>
              <a:t>http://www.npmtrends.com/cypress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915096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Des inconvénients ?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4" name="- main color, dark red, #7f1111…">
            <a:extLst>
              <a:ext uri="{FF2B5EF4-FFF2-40B4-BE49-F238E27FC236}">
                <a16:creationId xmlns:a16="http://schemas.microsoft.com/office/drawing/2014/main" id="{5C4157D0-0F0F-F848-9FE0-187C491322E5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3959834" cy="9606344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defTabSz="649009">
              <a:spcBef>
                <a:spcPts val="4600"/>
              </a:spcBef>
              <a:defRPr sz="3792"/>
            </a:pPr>
            <a:endParaRPr sz="5400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Un peu jeune ?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Des compromis à </a:t>
            </a:r>
            <a:r>
              <a:rPr lang="fr-FR" sz="5400" dirty="0">
                <a:hlinkClick r:id="rId3"/>
              </a:rPr>
              <a:t>connaître</a:t>
            </a:r>
            <a:endParaRPr lang="fr-FR" sz="5400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Pas encore de support multi-navigateurs</a:t>
            </a:r>
            <a:r>
              <a:rPr sz="5400" dirty="0"/>
              <a:t> </a:t>
            </a:r>
          </a:p>
          <a:p>
            <a:pPr defTabSz="649009">
              <a:spcBef>
                <a:spcPts val="4600"/>
              </a:spcBef>
              <a:defRPr sz="3792"/>
            </a:pPr>
            <a:endParaRPr sz="5400" b="1" dirty="0"/>
          </a:p>
        </p:txBody>
      </p:sp>
    </p:spTree>
    <p:extLst>
      <p:ext uri="{BB962C8B-B14F-4D97-AF65-F5344CB8AC3E}">
        <p14:creationId xmlns:p14="http://schemas.microsoft.com/office/powerpoint/2010/main" val="200263681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@</a:t>
            </a:r>
            <a:r>
              <a:rPr lang="fr-FR" dirty="0" err="1"/>
              <a:t>Egencia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4" name="- main color, dark red, #7f1111…">
            <a:extLst>
              <a:ext uri="{FF2B5EF4-FFF2-40B4-BE49-F238E27FC236}">
                <a16:creationId xmlns:a16="http://schemas.microsoft.com/office/drawing/2014/main" id="{E60F4D85-537E-844B-BE4F-4F071D745FF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4302734" cy="9606344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defTabSz="649009">
              <a:spcBef>
                <a:spcPts val="4600"/>
              </a:spcBef>
              <a:defRPr sz="3792"/>
            </a:pPr>
            <a:endParaRPr lang="fr-FR" sz="5400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Bien accueilli par les développeurs et testeurs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Tests de flow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Tests unitaires de pages</a:t>
            </a:r>
            <a:endParaRPr sz="5400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Intégration avec Jenkins/Blue </a:t>
            </a:r>
            <a:r>
              <a:rPr lang="fr-FR" sz="5400" dirty="0" err="1"/>
              <a:t>Ocean</a:t>
            </a:r>
            <a:endParaRPr lang="fr-FR" sz="5400" dirty="0"/>
          </a:p>
          <a:p>
            <a:pPr defTabSz="649009">
              <a:spcBef>
                <a:spcPts val="4600"/>
              </a:spcBef>
              <a:defRPr sz="3792"/>
            </a:pPr>
            <a:endParaRPr lang="fr-FR" sz="5400" b="1" dirty="0"/>
          </a:p>
        </p:txBody>
      </p:sp>
    </p:spTree>
    <p:extLst>
      <p:ext uri="{BB962C8B-B14F-4D97-AF65-F5344CB8AC3E}">
        <p14:creationId xmlns:p14="http://schemas.microsoft.com/office/powerpoint/2010/main" val="64788356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Fac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fr-FR" dirty="0"/>
              <a:t>Rodolphe BUNG</a:t>
            </a:r>
            <a:endParaRPr dirty="0"/>
          </a:p>
        </p:txBody>
      </p:sp>
      <p:sp>
        <p:nvSpPr>
          <p:cNvPr id="300" name="Devoxx France 2018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97266"/>
            <a:ext cx="7500938" cy="2765712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      @</a:t>
            </a:r>
            <a:r>
              <a:rPr lang="fr-FR" dirty="0" err="1"/>
              <a:t>rodbung</a:t>
            </a:r>
            <a:r>
              <a:rPr lang="fr-FR" dirty="0"/>
              <a:t>  </a:t>
            </a:r>
            <a:endParaRPr dirty="0"/>
          </a:p>
          <a:p>
            <a:endParaRPr dirty="0"/>
          </a:p>
          <a:p>
            <a:r>
              <a:rPr lang="fr-FR" dirty="0"/>
              <a:t>Développeur (10 ans+ XP)</a:t>
            </a:r>
            <a:endParaRPr dirty="0"/>
          </a:p>
          <a:p>
            <a:endParaRPr dirty="0"/>
          </a:p>
        </p:txBody>
      </p:sp>
      <p:sp>
        <p:nvSpPr>
          <p:cNvPr id="301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2148" y="13019484"/>
            <a:ext cx="421844" cy="48577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" name="AutoShape 2" descr="Résultat de recherche d'images pour &quot;twitter logo&quot;">
            <a:extLst>
              <a:ext uri="{FF2B5EF4-FFF2-40B4-BE49-F238E27FC236}">
                <a16:creationId xmlns:a16="http://schemas.microsoft.com/office/drawing/2014/main" id="{68D9CFC1-0894-A848-A5FD-112F09592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9600" y="6705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4100" name="Picture 4" descr="logo de Twitter">
            <a:extLst>
              <a:ext uri="{FF2B5EF4-FFF2-40B4-BE49-F238E27FC236}">
                <a16:creationId xmlns:a16="http://schemas.microsoft.com/office/drawing/2014/main" id="{91B25380-8816-4E4E-990D-683A49411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718" y="6858000"/>
            <a:ext cx="666058" cy="54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D1D34383-2105-C445-89EC-FB7E67417F16}"/>
              </a:ext>
            </a:extLst>
          </p:cNvPr>
          <p:cNvSpPr txBox="1"/>
          <p:nvPr/>
        </p:nvSpPr>
        <p:spPr>
          <a:xfrm>
            <a:off x="16961190" y="6943405"/>
            <a:ext cx="144333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4262720-024F-E143-B2C5-688E6C470C81}"/>
              </a:ext>
            </a:extLst>
          </p:cNvPr>
          <p:cNvSpPr txBox="1"/>
          <p:nvPr/>
        </p:nvSpPr>
        <p:spPr>
          <a:xfrm>
            <a:off x="16433082" y="7749971"/>
            <a:ext cx="3595535" cy="6982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  <a:hlinkClick r:id="rId3"/>
              </a:rPr>
              <a:t>On recrute !</a:t>
            </a:r>
            <a:endParaRPr kumimoji="0" lang="fr-FR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F489D0D-9FF1-0F48-A6B2-E310A64881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5850" y="6244560"/>
            <a:ext cx="8890000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20822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Ressources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5" name="- main color, dark red, #7f1111…">
            <a:extLst>
              <a:ext uri="{FF2B5EF4-FFF2-40B4-BE49-F238E27FC236}">
                <a16:creationId xmlns:a16="http://schemas.microsoft.com/office/drawing/2014/main" id="{26D39DE0-A1A4-034B-9BB3-759A676688E6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4988534" cy="9606344"/>
          </a:xfrm>
          <a:prstGeom prst="rect">
            <a:avLst/>
          </a:prstGeom>
        </p:spPr>
        <p:txBody>
          <a:bodyPr anchor="ctr" anchorCtr="0">
            <a:noAutofit/>
          </a:bodyPr>
          <a:lstStyle/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>
                <a:hlinkClick r:id="rId3"/>
              </a:rPr>
              <a:t>Documentation officielle</a:t>
            </a:r>
            <a:endParaRPr lang="fr-FR" sz="5400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>
                <a:hlinkClick r:id="rId4"/>
              </a:rPr>
              <a:t>Les recettes</a:t>
            </a:r>
            <a:r>
              <a:rPr lang="fr-FR" sz="5400" dirty="0"/>
              <a:t> </a:t>
            </a:r>
            <a:endParaRPr sz="5400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>
                <a:hlinkClick r:id="rId5"/>
              </a:rPr>
              <a:t>Conférence Assert(JS) 2018 1/2</a:t>
            </a:r>
            <a:endParaRPr sz="5400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>
                <a:hlinkClick r:id="rId6"/>
              </a:rPr>
              <a:t>Conférence Assert(JS) 2018 2/2</a:t>
            </a:r>
            <a:endParaRPr lang="fr-FR" sz="5400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>
                <a:hlinkClick r:id="rId7"/>
              </a:rPr>
              <a:t>Conférence JSConf Iceland 2018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325353874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Merci / Thanks yo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Merci</a:t>
            </a:r>
            <a:br>
              <a:rPr lang="fr-FR" dirty="0"/>
            </a:br>
            <a:br>
              <a:rPr lang="fr-FR" dirty="0"/>
            </a:br>
            <a:r>
              <a:rPr lang="fr-FR" sz="5400" dirty="0"/>
              <a:t>Des questions ?</a:t>
            </a:r>
            <a:endParaRPr sz="5400" dirty="0"/>
          </a:p>
        </p:txBody>
      </p:sp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Merci / Thanks yo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fr-FR" dirty="0"/>
              <a:t>Sondage 🤔</a:t>
            </a:r>
            <a:endParaRPr dirty="0"/>
          </a:p>
        </p:txBody>
      </p:sp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226169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1028" name="Picture 4" descr="Selenium Logo">
            <a:extLst>
              <a:ext uri="{FF2B5EF4-FFF2-40B4-BE49-F238E27FC236}">
                <a16:creationId xmlns:a16="http://schemas.microsoft.com/office/drawing/2014/main" id="{E26CFB1E-AB96-394B-9100-4B93E0DDA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2000" y="5708650"/>
            <a:ext cx="2540000" cy="229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CCE7A3B-FE19-B449-8DDC-FF5CF147A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826" y="3390014"/>
            <a:ext cx="4998848" cy="175614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9C2F01B-C59F-A34B-B616-9C298E9194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7460" y="2690923"/>
            <a:ext cx="7823200" cy="22098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7FA0194-4A78-7F4D-82AE-B36974AEEC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9275642"/>
            <a:ext cx="64008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4712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 err="1"/>
              <a:t>Selenium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5A2BB51-F2DD-6848-BA75-CE2454537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794" y="3077930"/>
            <a:ext cx="13776552" cy="919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73303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028" name="Picture 4" descr="Résultat de recherche d'images pour &quot;disgusting gif&quot;">
            <a:extLst>
              <a:ext uri="{FF2B5EF4-FFF2-40B4-BE49-F238E27FC236}">
                <a16:creationId xmlns:a16="http://schemas.microsoft.com/office/drawing/2014/main" id="{C679E05E-4ADF-A047-837A-CD5DA6C33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798" y="2184400"/>
            <a:ext cx="17054543" cy="871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77321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 err="1"/>
              <a:t>Cypress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7" name="Espace réservé du contenu 5">
            <a:extLst>
              <a:ext uri="{FF2B5EF4-FFF2-40B4-BE49-F238E27FC236}">
                <a16:creationId xmlns:a16="http://schemas.microsoft.com/office/drawing/2014/main" id="{84D00F58-7329-3742-A3F8-3D5E6BF74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002" y="3297865"/>
            <a:ext cx="11639995" cy="7759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</p:pic>
    </p:spTree>
    <p:extLst>
      <p:ext uri="{BB962C8B-B14F-4D97-AF65-F5344CB8AC3E}">
        <p14:creationId xmlns:p14="http://schemas.microsoft.com/office/powerpoint/2010/main" val="383735558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 err="1"/>
              <a:t>Cypress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2131034" cy="9606344"/>
          </a:xfrm>
          <a:prstGeom prst="rect">
            <a:avLst/>
          </a:prstGeom>
        </p:spPr>
        <p:txBody>
          <a:bodyPr anchor="ctr" anchorCtr="0">
            <a:normAutofit/>
          </a:bodyPr>
          <a:lstStyle/>
          <a:p>
            <a:pPr defTabSz="649009">
              <a:spcBef>
                <a:spcPts val="4600"/>
              </a:spcBef>
              <a:defRPr sz="3792"/>
            </a:pPr>
            <a:endParaRPr sz="5400" dirty="0"/>
          </a:p>
          <a:p>
            <a:pPr marL="685800" indent="-6858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Initié par </a:t>
            </a:r>
            <a:r>
              <a:rPr lang="fr-FR" sz="5400" dirty="0">
                <a:hlinkClick r:id="rId3"/>
              </a:rPr>
              <a:t>Brian Mann</a:t>
            </a:r>
            <a:r>
              <a:rPr lang="fr-FR" sz="5400" dirty="0"/>
              <a:t> en 2014</a:t>
            </a:r>
          </a:p>
          <a:p>
            <a:pPr marL="685800" indent="-6858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Beta public depuis octobre 2017</a:t>
            </a:r>
          </a:p>
          <a:p>
            <a:pPr marL="685800" indent="-6858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sz="5400" dirty="0"/>
              <a:t>Focus sur l’expérience développeur (DX)</a:t>
            </a:r>
            <a:endParaRPr sz="5400" dirty="0"/>
          </a:p>
          <a:p>
            <a:pPr defTabSz="649009">
              <a:spcBef>
                <a:spcPts val="4600"/>
              </a:spcBef>
              <a:defRPr sz="3792"/>
            </a:pPr>
            <a:endParaRPr sz="5400" b="1" dirty="0"/>
          </a:p>
        </p:txBody>
      </p:sp>
    </p:spTree>
    <p:extLst>
      <p:ext uri="{BB962C8B-B14F-4D97-AF65-F5344CB8AC3E}">
        <p14:creationId xmlns:p14="http://schemas.microsoft.com/office/powerpoint/2010/main" val="113351504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69773" y="13019484"/>
            <a:ext cx="426594" cy="48577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332" name="https://cfp.devoxx.fr"/>
          <p:cNvSpPr txBox="1"/>
          <p:nvPr/>
        </p:nvSpPr>
        <p:spPr>
          <a:xfrm>
            <a:off x="6443632" y="11886526"/>
            <a:ext cx="11496736" cy="91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lang="fr-FR" dirty="0">
                <a:hlinkClick r:id="rId3"/>
              </a:rPr>
              <a:t>https://github.com/gothinkster/realworld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4E9B613-6CF1-404D-ADD9-F38E5822FD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326" y="254443"/>
            <a:ext cx="19394007" cy="1141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636332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Personnalisé 3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FEFFFF"/>
      </a:hlink>
      <a:folHlink>
        <a:srgbClr val="00FCFF"/>
      </a:folHlink>
    </a:clrScheme>
    <a:fontScheme name="Black">
      <a:majorFont>
        <a:latin typeface="Montserrat-Regular"/>
        <a:ea typeface="Montserrat-Regular"/>
        <a:cs typeface="Montserrat-Regular"/>
      </a:majorFont>
      <a:minorFont>
        <a:latin typeface="Montserrat-Bold"/>
        <a:ea typeface="Montserrat-Bold"/>
        <a:cs typeface="Montserrat-Bold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Montserrat-Regular"/>
        <a:ea typeface="Montserrat-Regular"/>
        <a:cs typeface="Montserrat-Regular"/>
      </a:majorFont>
      <a:minorFont>
        <a:latin typeface="Montserrat-Bold"/>
        <a:ea typeface="Montserrat-Bold"/>
        <a:cs typeface="Montserrat-Bold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279</Words>
  <Application>Microsoft Macintosh PowerPoint</Application>
  <PresentationFormat>Personnalisé</PresentationFormat>
  <Paragraphs>89</Paragraphs>
  <Slides>21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8" baseType="lpstr">
      <vt:lpstr>Arial</vt:lpstr>
      <vt:lpstr>Helvetica Light</vt:lpstr>
      <vt:lpstr>Helvetica Neue</vt:lpstr>
      <vt:lpstr>Montserrat-Bold</vt:lpstr>
      <vt:lpstr>Montserrat-Regular</vt:lpstr>
      <vt:lpstr>Open Sans</vt:lpstr>
      <vt:lpstr>Black</vt:lpstr>
      <vt:lpstr>Accélérez vos tests End-To-End avec Cypress </vt:lpstr>
      <vt:lpstr>Rodolphe BUNG</vt:lpstr>
      <vt:lpstr>Sondage 🤔</vt:lpstr>
      <vt:lpstr>Présentation PowerPoint</vt:lpstr>
      <vt:lpstr>Selenium</vt:lpstr>
      <vt:lpstr>Présentation PowerPoint</vt:lpstr>
      <vt:lpstr>Cypress</vt:lpstr>
      <vt:lpstr>Cypress</vt:lpstr>
      <vt:lpstr>Présentation PowerPoint</vt:lpstr>
      <vt:lpstr>Live Demo</vt:lpstr>
      <vt:lpstr>Présentation PowerPoint</vt:lpstr>
      <vt:lpstr>Résumé</vt:lpstr>
      <vt:lpstr>Présentation PowerPoint</vt:lpstr>
      <vt:lpstr>Test unitaires de composant</vt:lpstr>
      <vt:lpstr>Test de régression visuel</vt:lpstr>
      <vt:lpstr>Les plugins</vt:lpstr>
      <vt:lpstr>La communauté</vt:lpstr>
      <vt:lpstr>Des inconvénients ?</vt:lpstr>
      <vt:lpstr>@Egencia</vt:lpstr>
      <vt:lpstr>Ressources</vt:lpstr>
      <vt:lpstr>Merci  Des questions ?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Accélérez vos tests End-To-End avec Cypress </dc:title>
  <cp:lastModifiedBy>Rodolphe Bung</cp:lastModifiedBy>
  <cp:revision>78</cp:revision>
  <dcterms:modified xsi:type="dcterms:W3CDTF">2018-04-17T12:14:22Z</dcterms:modified>
</cp:coreProperties>
</file>